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715000" cx="9144000"/>
  <p:notesSz cx="6858000" cy="9144000"/>
  <p:embeddedFontLst>
    <p:embeddedFont>
      <p:font typeface="Ubuntu"/>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Ubuntu-regular.fntdata"/><Relationship Id="rId10" Type="http://schemas.openxmlformats.org/officeDocument/2006/relationships/slide" Target="slides/slide5.xml"/><Relationship Id="rId13" Type="http://schemas.openxmlformats.org/officeDocument/2006/relationships/font" Target="fonts/Ubuntu-italic.fntdata"/><Relationship Id="rId12" Type="http://schemas.openxmlformats.org/officeDocument/2006/relationships/font" Target="fonts/Ubuntu-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Ubuntu-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eenschoolyards.org/ar-too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d1e901b9a_1_9: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d1e901b9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d1e901b9a_1_1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d1e901b9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8a916adc4_4_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8a916adc4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e3d3eee76_0_118: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e3d3eee7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Directions:</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aerial image of school campus from Google Maps.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images (e.g. photos of the school grounds you have taken, </a:t>
            </a:r>
            <a:r>
              <a:rPr lang="en" sz="1200" u="sng">
                <a:solidFill>
                  <a:srgbClr val="0097A7"/>
                </a:solidFill>
                <a:hlinkClick r:id="rId2">
                  <a:extLst>
                    <a:ext uri="{A12FA001-AC4F-418D-AE19-62706E023703}">
                      <ahyp:hlinkClr val="tx"/>
                    </a:ext>
                  </a:extLst>
                </a:hlinkClick>
              </a:rPr>
              <a:t>Augmented Reality Visualizer</a:t>
            </a:r>
            <a:r>
              <a:rPr lang="en" sz="1200">
                <a:solidFill>
                  <a:srgbClr val="FF0000"/>
                </a:solidFill>
              </a:rPr>
              <a:t> images you created, or images from Google Street View) that highlight the outdoor learning opportunities. Use lines, arrows, or numbers to point to or reference each location on the aerial photo of the campus.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descriptive text for each outdoor learning opportunity.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Use more than one slide if needed.</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Remember to get feedback and incorporate suggestions from the school community.</a:t>
            </a:r>
            <a:endParaRPr sz="1200">
              <a:solidFill>
                <a:srgbClr val="FF0000"/>
              </a:solidFill>
            </a:endParaRPr>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09541e336_0_1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09541e3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reenschoolyards.org/ncoli-history-partners-press" TargetMode="External"/><Relationship Id="rId4" Type="http://schemas.openxmlformats.org/officeDocument/2006/relationships/hyperlink" Target="https://static1.squarespace.com/static/57682b81725e25259d8396e3/t/5fee49c58268c96dbb0c2b97/1609451975380/20-12-31_GSA-SitePlanning-Guidance.pdf" TargetMode="External"/><Relationship Id="rId5" Type="http://schemas.openxmlformats.org/officeDocument/2006/relationships/hyperlink" Target="https://www.greenschoolyards.org/health-benefits" TargetMode="External"/><Relationship Id="rId6" Type="http://schemas.openxmlformats.org/officeDocument/2006/relationships/hyperlink" Target="https://static1.squarespace.com/static/57682b81725e25259d8396e3/t/5f385d64a5ff9a5e82b655b7/1597529445347/20-08-13_CampusAssessmentTool.pdf" TargetMode="External"/><Relationship Id="rId7" Type="http://schemas.openxmlformats.org/officeDocument/2006/relationships/hyperlink" Target="https://bit.ly/CampusTool-MSW"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hyperlink" Target="https://www.greenschoolyards.org/supplies-storage" TargetMode="External"/><Relationship Id="rId10" Type="http://schemas.openxmlformats.org/officeDocument/2006/relationships/hyperlink" Target="https://www.greenschoolyards.org/shelter" TargetMode="External"/><Relationship Id="rId13" Type="http://schemas.openxmlformats.org/officeDocument/2006/relationships/hyperlink" Target="https://www.greenschoolyards.org/ar-tool" TargetMode="External"/><Relationship Id="rId12" Type="http://schemas.openxmlformats.org/officeDocument/2006/relationships/hyperlink" Target="https://static1.squarespace.com/static/57682b81725e25259d8396e3/t/5efd62c5d622956abbf06762/1593664199980/20-05-01_Covid-OutdoorClassLayout-GSA.pdf"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greenschoolyards.org/ncoli-history-partners-press" TargetMode="External"/><Relationship Id="rId4" Type="http://schemas.openxmlformats.org/officeDocument/2006/relationships/hyperlink" Target="https://www.greenschoolyards.org/teaching-learning-outdoors" TargetMode="External"/><Relationship Id="rId9" Type="http://schemas.openxmlformats.org/officeDocument/2006/relationships/hyperlink" Target="https://www.greenschoolyards.org/seating" TargetMode="External"/><Relationship Id="rId15" Type="http://schemas.openxmlformats.org/officeDocument/2006/relationships/hyperlink" Target="https://www.greenschoolyards.org/s/Start-upToolkit_OutdoorLearningDiagram_TEMPLATE_v22-05-31.pptx" TargetMode="External"/><Relationship Id="rId14" Type="http://schemas.openxmlformats.org/officeDocument/2006/relationships/hyperlink" Target="http://bit.ly/GS-Toolkit-Template" TargetMode="External"/><Relationship Id="rId17" Type="http://schemas.openxmlformats.org/officeDocument/2006/relationships/image" Target="../media/image5.png"/><Relationship Id="rId16" Type="http://schemas.openxmlformats.org/officeDocument/2006/relationships/hyperlink" Target="https://static1.squarespace.com/static/57682b81725e25259d8396e3/t/5fee49c58268c96dbb0c2b97/1609451975380/20-12-31_GSA-SitePlanning-Guidance.pdf" TargetMode="External"/><Relationship Id="rId5" Type="http://schemas.openxmlformats.org/officeDocument/2006/relationships/hyperlink" Target="https://www.greenschoolyards.org/outdoor-classroom-management" TargetMode="External"/><Relationship Id="rId6" Type="http://schemas.openxmlformats.org/officeDocument/2006/relationships/hyperlink" Target="https://www.greenschoolyards.org/curriculum-outside" TargetMode="External"/><Relationship Id="rId7" Type="http://schemas.openxmlformats.org/officeDocument/2006/relationships/hyperlink" Target="http://bit.ly/Sched-Template" TargetMode="External"/><Relationship Id="rId8" Type="http://schemas.openxmlformats.org/officeDocument/2006/relationships/hyperlink" Target="https://www.greenschoolyards.org/meals-outdoors"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youtube.com/watch?v=zll_3Gnps-Q" TargetMode="External"/><Relationship Id="rId10" Type="http://schemas.openxmlformats.org/officeDocument/2006/relationships/hyperlink" Target="https://www.greenschoolyards.org/policy-funding" TargetMode="External"/><Relationship Id="rId13" Type="http://schemas.openxmlformats.org/officeDocument/2006/relationships/hyperlink" Target="https://bit.ly/OutdoorForum-21" TargetMode="External"/><Relationship Id="rId12" Type="http://schemas.openxmlformats.org/officeDocument/2006/relationships/hyperlink" Target="https://www.greenschoolyards.org/regional-plant-lists"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greenschoolyards.org/learning-offsite" TargetMode="External"/><Relationship Id="rId4" Type="http://schemas.openxmlformats.org/officeDocument/2006/relationships/hyperlink" Target="https://www.greenschoolyards.org/weather-considerations" TargetMode="External"/><Relationship Id="rId9" Type="http://schemas.openxmlformats.org/officeDocument/2006/relationships/hyperlink" Target="https://www.greenschoolyards.org/field-reports" TargetMode="External"/><Relationship Id="rId15" Type="http://schemas.openxmlformats.org/officeDocument/2006/relationships/hyperlink" Target="https://www.greenschoolyards.org/ncoli-history-partners-press" TargetMode="External"/><Relationship Id="rId14" Type="http://schemas.openxmlformats.org/officeDocument/2006/relationships/hyperlink" Target="https://www.greenschoolyards.org/community-of-practice" TargetMode="External"/><Relationship Id="rId16" Type="http://schemas.openxmlformats.org/officeDocument/2006/relationships/image" Target="../media/image1.png"/><Relationship Id="rId5" Type="http://schemas.openxmlformats.org/officeDocument/2006/relationships/hyperlink" Target="https://www.greenschoolyards.org/hot-weather" TargetMode="External"/><Relationship Id="rId6" Type="http://schemas.openxmlformats.org/officeDocument/2006/relationships/hyperlink" Target="https://www.greenschoolyards.org/cold-weather" TargetMode="External"/><Relationship Id="rId7" Type="http://schemas.openxmlformats.org/officeDocument/2006/relationships/hyperlink" Target="https://www.greenschoolyards.org/s/OutdoorClass_Infra_Costs_GSA-SMCOE_6-26-20.xlsx" TargetMode="External"/><Relationship Id="rId8" Type="http://schemas.openxmlformats.org/officeDocument/2006/relationships/hyperlink" Target="https://www.greenschoolyards.org/outdoor-mea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greenschoolyards.org/ar-too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542850" y="220100"/>
            <a:ext cx="1601100" cy="271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dk1"/>
                </a:solidFill>
                <a:latin typeface="Ubuntu"/>
                <a:ea typeface="Ubuntu"/>
                <a:cs typeface="Ubuntu"/>
                <a:sym typeface="Ubuntu"/>
              </a:rPr>
              <a:t>LINKS TO RESOURCES REFERENCED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b="1" lang="en" sz="900">
                <a:solidFill>
                  <a:schemeClr val="dk1"/>
                </a:solidFill>
                <a:latin typeface="Ubuntu"/>
                <a:ea typeface="Ubuntu"/>
                <a:cs typeface="Ubuntu"/>
                <a:sym typeface="Ubuntu"/>
              </a:rPr>
              <a:t>Page 1</a:t>
            </a:r>
            <a:endParaRPr b="1" sz="9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3">
                  <a:extLst>
                    <a:ext uri="{A12FA001-AC4F-418D-AE19-62706E023703}">
                      <ahyp:hlinkClr val="tx"/>
                    </a:ext>
                  </a:extLst>
                </a:hlinkClick>
              </a:rPr>
              <a:t>National Outdoor Learning Library</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4">
                  <a:extLst>
                    <a:ext uri="{A12FA001-AC4F-418D-AE19-62706E023703}">
                      <ahyp:hlinkClr val="tx"/>
                    </a:ext>
                  </a:extLst>
                </a:hlinkClick>
              </a:rPr>
              <a:t>Outdoor Infrastructure Planning Strategies (PDF)</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5">
                  <a:extLst>
                    <a:ext uri="{A12FA001-AC4F-418D-AE19-62706E023703}">
                      <ahyp:hlinkClr val="tx"/>
                    </a:ext>
                  </a:extLst>
                </a:hlinkClick>
              </a:rPr>
              <a:t>Health Guidance</a:t>
            </a:r>
            <a:endParaRPr sz="700" u="sng">
              <a:solidFill>
                <a:schemeClr val="dk1"/>
              </a:solidFill>
            </a:endParaRPr>
          </a:p>
          <a:p>
            <a:pPr indent="0" lvl="0" marL="0" rtl="0" algn="l">
              <a:lnSpc>
                <a:spcPct val="115000"/>
              </a:lnSpc>
              <a:spcBef>
                <a:spcPts val="0"/>
              </a:spcBef>
              <a:spcAft>
                <a:spcPts val="0"/>
              </a:spcAft>
              <a:buNone/>
            </a:pPr>
            <a:r>
              <a:t/>
            </a:r>
            <a:endParaRPr sz="700" u="sng">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6">
                  <a:extLst>
                    <a:ext uri="{A12FA001-AC4F-418D-AE19-62706E023703}">
                      <ahyp:hlinkClr val="tx"/>
                    </a:ext>
                  </a:extLst>
                </a:hlinkClick>
              </a:rPr>
              <a:t>Campus Assessment Tool (PDF)</a:t>
            </a:r>
            <a:endParaRPr sz="700" u="sng">
              <a:solidFill>
                <a:schemeClr val="dk1"/>
              </a:solidFill>
            </a:endParaRPr>
          </a:p>
          <a:p>
            <a:pPr indent="0" lvl="0" marL="0" rtl="0" algn="l">
              <a:lnSpc>
                <a:spcPct val="115000"/>
              </a:lnSpc>
              <a:spcBef>
                <a:spcPts val="0"/>
              </a:spcBef>
              <a:spcAft>
                <a:spcPts val="0"/>
              </a:spcAft>
              <a:buNone/>
            </a:pPr>
            <a:r>
              <a:t/>
            </a:r>
            <a:endParaRPr sz="700" u="sng">
              <a:solidFill>
                <a:schemeClr val="dk1"/>
              </a:solidFill>
            </a:endParaRPr>
          </a:p>
          <a:p>
            <a:pPr indent="0" lvl="0" marL="0" rtl="0" algn="l">
              <a:lnSpc>
                <a:spcPct val="115000"/>
              </a:lnSpc>
              <a:spcBef>
                <a:spcPts val="0"/>
              </a:spcBef>
              <a:spcAft>
                <a:spcPts val="0"/>
              </a:spcAft>
              <a:buNone/>
            </a:pPr>
            <a:r>
              <a:rPr lang="en" sz="700" u="sng">
                <a:solidFill>
                  <a:schemeClr val="dk1"/>
                </a:solidFill>
                <a:hlinkClick r:id="rId7">
                  <a:extLst>
                    <a:ext uri="{A12FA001-AC4F-418D-AE19-62706E023703}">
                      <ahyp:hlinkClr val="tx"/>
                    </a:ext>
                  </a:extLst>
                </a:hlinkClick>
              </a:rPr>
              <a:t>Campus Assessment Tool (MS Word)</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p:txBody>
      </p:sp>
      <p:sp>
        <p:nvSpPr>
          <p:cNvPr id="55" name="Google Shape;55;p13"/>
          <p:cNvSpPr txBox="1"/>
          <p:nvPr/>
        </p:nvSpPr>
        <p:spPr>
          <a:xfrm>
            <a:off x="296725" y="-492350"/>
            <a:ext cx="6983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300">
                <a:solidFill>
                  <a:srgbClr val="FF0000"/>
                </a:solidFill>
                <a:highlight>
                  <a:schemeClr val="lt1"/>
                </a:highlight>
              </a:rPr>
              <a:t>Make a copy of this template to get started. </a:t>
            </a:r>
            <a:endParaRPr b="1" i="1" sz="1300">
              <a:solidFill>
                <a:srgbClr val="FF0000"/>
              </a:solidFill>
              <a:highlight>
                <a:schemeClr val="lt1"/>
              </a:highlight>
            </a:endParaRPr>
          </a:p>
        </p:txBody>
      </p:sp>
      <p:pic>
        <p:nvPicPr>
          <p:cNvPr id="56" name="Google Shape;56;p13"/>
          <p:cNvPicPr preferRelativeResize="0"/>
          <p:nvPr/>
        </p:nvPicPr>
        <p:blipFill>
          <a:blip r:embed="rId8">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7542850" y="212375"/>
            <a:ext cx="1601100" cy="581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latin typeface="Ubuntu"/>
                <a:ea typeface="Ubuntu"/>
                <a:cs typeface="Ubuntu"/>
                <a:sym typeface="Ubuntu"/>
              </a:rPr>
              <a:t>LINKS TO RESOURCES REFERENCED</a:t>
            </a:r>
            <a:endParaRPr b="1" sz="1100">
              <a:latin typeface="Ubuntu"/>
              <a:ea typeface="Ubuntu"/>
              <a:cs typeface="Ubuntu"/>
              <a:sym typeface="Ubuntu"/>
            </a:endParaRPr>
          </a:p>
          <a:p>
            <a:pPr indent="0" lvl="0" marL="0" rtl="0" algn="l">
              <a:lnSpc>
                <a:spcPct val="115000"/>
              </a:lnSpc>
              <a:spcBef>
                <a:spcPts val="0"/>
              </a:spcBef>
              <a:spcAft>
                <a:spcPts val="0"/>
              </a:spcAft>
              <a:buNone/>
            </a:pPr>
            <a:r>
              <a:t/>
            </a:r>
            <a:endParaRPr b="1" sz="11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sz="900">
                <a:latin typeface="Ubuntu"/>
                <a:ea typeface="Ubuntu"/>
                <a:cs typeface="Ubuntu"/>
                <a:sym typeface="Ubuntu"/>
              </a:rPr>
              <a:t>Page 2</a:t>
            </a:r>
            <a:endParaRPr b="1" sz="9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3"/>
              </a:rPr>
              <a:t>National Outdoor Learning Library</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4"/>
              </a:rPr>
              <a:t>Teaching and Learning Outdoors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5"/>
              </a:rPr>
              <a:t>Outdoor Classroom Management</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6"/>
              </a:rPr>
              <a:t>Taking Curriculum Outside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7"/>
              </a:rPr>
              <a:t>Outdoor Spaces Scheduling Template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8"/>
              </a:rPr>
              <a:t>Outdoor Meals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9"/>
              </a:rPr>
              <a:t>Outdoor Seating and Work Surfaces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0"/>
              </a:rPr>
              <a:t>Shade and Shelter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1"/>
              </a:rPr>
              <a:t>Supplies and Storage for Outdoor Teaching</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2"/>
              </a:rPr>
              <a:t>Outdoor Classroom Configurations Options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3"/>
              </a:rPr>
              <a:t>Augmented Reality Visualizer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4"/>
              </a:rPr>
              <a:t>Outdoor Learning Diagram Template (Google Slide)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5"/>
              </a:rPr>
              <a:t>Outdoor Learning Diagram Template (MS Power Point)</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6"/>
              </a:rPr>
              <a:t>Outdoor Infrastructure Planning Strategies (PDF)</a:t>
            </a:r>
            <a:endParaRPr b="1" sz="900">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p:txBody>
      </p:sp>
      <p:pic>
        <p:nvPicPr>
          <p:cNvPr id="62" name="Google Shape;62;p14"/>
          <p:cNvPicPr preferRelativeResize="0"/>
          <p:nvPr/>
        </p:nvPicPr>
        <p:blipFill>
          <a:blip r:embed="rId17">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7542850" y="208750"/>
            <a:ext cx="1601100" cy="560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dk1"/>
                </a:solidFill>
                <a:latin typeface="Ubuntu"/>
                <a:ea typeface="Ubuntu"/>
                <a:cs typeface="Ubuntu"/>
                <a:sym typeface="Ubuntu"/>
              </a:rPr>
              <a:t>LINKS TO RESOURCES REFERENCED</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10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Ubuntu"/>
                <a:ea typeface="Ubuntu"/>
                <a:cs typeface="Ubuntu"/>
                <a:sym typeface="Ubuntu"/>
              </a:rPr>
              <a:t>Page 3</a:t>
            </a:r>
            <a:endParaRPr sz="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3"/>
              </a:rPr>
              <a:t>Outdoor Learning Offsite</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4"/>
              </a:rPr>
              <a:t>Outdoor Learning in All Types of Weather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5"/>
              </a:rPr>
              <a:t>Strategies for Managing Hot Weather</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6"/>
              </a:rPr>
              <a:t>Strategies for Managing Cold Temperatures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7"/>
              </a:rPr>
              <a:t>Outdoor Infrastructure Cost Estimate Tool (MS Excel)</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8"/>
              </a:rPr>
              <a:t>Outdoor Meals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9"/>
              </a:rPr>
              <a:t>Inspiring Case Studies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0"/>
              </a:rPr>
              <a:t>Policy Guidance and Funding</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ighlight>
                  <a:srgbClr val="F9F9F9"/>
                </a:highlight>
                <a:hlinkClick r:id="rId11"/>
              </a:rPr>
              <a:t>Webinar: Understanding Federal Funds for COVID Relief</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2"/>
              </a:rPr>
              <a:t>Planting Strategies and Plant Lists for Children’s Environments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3"/>
              </a:rPr>
              <a:t>COVID-19 Outdoor Learning Forum </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4"/>
              </a:rPr>
              <a:t>Community of Practice for Schools and Districts Moving Learning Outside</a:t>
            </a:r>
            <a:r>
              <a:rPr lang="en" sz="700"/>
              <a:t> (recorded presentations)</a:t>
            </a:r>
            <a:endParaRPr sz="700"/>
          </a:p>
          <a:p>
            <a:pPr indent="0" lvl="0" marL="0" rtl="0" algn="l">
              <a:lnSpc>
                <a:spcPct val="115000"/>
              </a:lnSpc>
              <a:spcBef>
                <a:spcPts val="0"/>
              </a:spcBef>
              <a:spcAft>
                <a:spcPts val="0"/>
              </a:spcAft>
              <a:buClr>
                <a:schemeClr val="dk1"/>
              </a:buClr>
              <a:buSzPts val="1100"/>
              <a:buFont typeface="Arial"/>
              <a:buNone/>
            </a:pPr>
            <a:r>
              <a:t/>
            </a:r>
            <a:endParaRPr sz="700"/>
          </a:p>
          <a:p>
            <a:pPr indent="0" lvl="0" marL="0" rtl="0" algn="l">
              <a:lnSpc>
                <a:spcPct val="115000"/>
              </a:lnSpc>
              <a:spcBef>
                <a:spcPts val="0"/>
              </a:spcBef>
              <a:spcAft>
                <a:spcPts val="0"/>
              </a:spcAft>
              <a:buClr>
                <a:schemeClr val="dk1"/>
              </a:buClr>
              <a:buSzPts val="1100"/>
              <a:buFont typeface="Arial"/>
              <a:buNone/>
            </a:pPr>
            <a:r>
              <a:rPr lang="en" sz="700" u="sng">
                <a:hlinkClick r:id="rId15"/>
              </a:rPr>
              <a:t>National Outdoor Learning Library</a:t>
            </a:r>
            <a:endParaRPr sz="700"/>
          </a:p>
          <a:p>
            <a:pPr indent="0" lvl="0" marL="0" rtl="0" algn="l">
              <a:lnSpc>
                <a:spcPct val="115000"/>
              </a:lnSpc>
              <a:spcBef>
                <a:spcPts val="0"/>
              </a:spcBef>
              <a:spcAft>
                <a:spcPts val="0"/>
              </a:spcAft>
              <a:buNone/>
            </a:pPr>
            <a:r>
              <a:t/>
            </a:r>
            <a:endParaRPr b="1" sz="900">
              <a:latin typeface="Ubuntu"/>
              <a:ea typeface="Ubuntu"/>
              <a:cs typeface="Ubuntu"/>
              <a:sym typeface="Ubuntu"/>
            </a:endParaRPr>
          </a:p>
          <a:p>
            <a:pPr indent="0" lvl="0" marL="0" rtl="0" algn="l">
              <a:lnSpc>
                <a:spcPct val="115000"/>
              </a:lnSpc>
              <a:spcBef>
                <a:spcPts val="0"/>
              </a:spcBef>
              <a:spcAft>
                <a:spcPts val="0"/>
              </a:spcAft>
              <a:buNone/>
            </a:pPr>
            <a:r>
              <a:t/>
            </a:r>
            <a:endParaRPr sz="700"/>
          </a:p>
        </p:txBody>
      </p:sp>
      <p:pic>
        <p:nvPicPr>
          <p:cNvPr id="68" name="Google Shape;68;p15"/>
          <p:cNvPicPr preferRelativeResize="0"/>
          <p:nvPr/>
        </p:nvPicPr>
        <p:blipFill>
          <a:blip r:embed="rId16">
            <a:alphaModFix/>
          </a:blip>
          <a:stretch>
            <a:fillRect/>
          </a:stretch>
        </p:blipFill>
        <p:spPr>
          <a:xfrm>
            <a:off x="0" y="0"/>
            <a:ext cx="7403105" cy="57149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7702850" y="4401426"/>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#4</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4" name="Google Shape;74;p16"/>
          <p:cNvSpPr txBox="1"/>
          <p:nvPr/>
        </p:nvSpPr>
        <p:spPr>
          <a:xfrm>
            <a:off x="7702851" y="612913"/>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#1</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5" name="Google Shape;75;p16"/>
          <p:cNvSpPr txBox="1"/>
          <p:nvPr/>
        </p:nvSpPr>
        <p:spPr>
          <a:xfrm>
            <a:off x="7702850" y="3138568"/>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#3</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6" name="Google Shape;76;p16"/>
          <p:cNvSpPr txBox="1"/>
          <p:nvPr/>
        </p:nvSpPr>
        <p:spPr>
          <a:xfrm>
            <a:off x="7702850" y="1875751"/>
            <a:ext cx="11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#2</a:t>
            </a:r>
            <a:endParaRPr b="1" sz="600"/>
          </a:p>
          <a:p>
            <a:pPr indent="0" lvl="0" marL="0" rtl="0" algn="l">
              <a:spcBef>
                <a:spcPts val="0"/>
              </a:spcBef>
              <a:spcAft>
                <a:spcPts val="0"/>
              </a:spcAft>
              <a:buClr>
                <a:schemeClr val="dk1"/>
              </a:buClr>
              <a:buSzPts val="1100"/>
              <a:buFont typeface="Arial"/>
              <a:buNone/>
            </a:pPr>
            <a:r>
              <a:rPr lang="en" sz="600">
                <a:solidFill>
                  <a:srgbClr val="FF0000"/>
                </a:solidFill>
              </a:rPr>
              <a:t>Describe location and opportunities.</a:t>
            </a:r>
            <a:endParaRPr sz="600"/>
          </a:p>
        </p:txBody>
      </p:sp>
      <p:sp>
        <p:nvSpPr>
          <p:cNvPr id="77" name="Google Shape;77;p16"/>
          <p:cNvSpPr/>
          <p:nvPr/>
        </p:nvSpPr>
        <p:spPr>
          <a:xfrm>
            <a:off x="5998675" y="61290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rot="-608">
            <a:off x="5998675" y="77104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79" name="Google Shape;79;p16"/>
          <p:cNvSpPr/>
          <p:nvPr/>
        </p:nvSpPr>
        <p:spPr>
          <a:xfrm>
            <a:off x="5998675" y="187575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nvSpPr>
        <p:spPr>
          <a:xfrm rot="-608">
            <a:off x="5998675" y="203389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1" name="Google Shape;81;p16"/>
          <p:cNvSpPr/>
          <p:nvPr/>
        </p:nvSpPr>
        <p:spPr>
          <a:xfrm>
            <a:off x="5998675" y="313860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rot="-608">
            <a:off x="5998675" y="329674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3" name="Google Shape;83;p16"/>
          <p:cNvSpPr/>
          <p:nvPr/>
        </p:nvSpPr>
        <p:spPr>
          <a:xfrm>
            <a:off x="5998675" y="4401450"/>
            <a:ext cx="1695600" cy="9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rot="-608">
            <a:off x="5998675" y="4559592"/>
            <a:ext cx="1695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0000"/>
                </a:solidFill>
              </a:rPr>
              <a:t>Add a site photo.</a:t>
            </a:r>
            <a:endParaRPr i="1" sz="1000">
              <a:solidFill>
                <a:srgbClr val="FF0000"/>
              </a:solidFill>
            </a:endParaRPr>
          </a:p>
        </p:txBody>
      </p:sp>
      <p:sp>
        <p:nvSpPr>
          <p:cNvPr id="85" name="Google Shape;85;p16"/>
          <p:cNvSpPr/>
          <p:nvPr/>
        </p:nvSpPr>
        <p:spPr>
          <a:xfrm>
            <a:off x="242300" y="612925"/>
            <a:ext cx="4786500" cy="478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242300" y="128725"/>
            <a:ext cx="8625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latin typeface="Ubuntu"/>
                <a:ea typeface="Ubuntu"/>
                <a:cs typeface="Ubuntu"/>
                <a:sym typeface="Ubuntu"/>
              </a:rPr>
              <a:t>YOUR SCHOOL NAME</a:t>
            </a:r>
            <a:r>
              <a:rPr b="1" lang="en" sz="1600">
                <a:solidFill>
                  <a:srgbClr val="FF0000"/>
                </a:solidFill>
                <a:latin typeface="Ubuntu"/>
                <a:ea typeface="Ubuntu"/>
                <a:cs typeface="Ubuntu"/>
                <a:sym typeface="Ubuntu"/>
              </a:rPr>
              <a:t> </a:t>
            </a:r>
            <a:r>
              <a:rPr b="1" lang="en" sz="1600">
                <a:latin typeface="Ubuntu"/>
                <a:ea typeface="Ubuntu"/>
                <a:cs typeface="Ubuntu"/>
                <a:sym typeface="Ubuntu"/>
              </a:rPr>
              <a:t> — Outdoor Learning Diagram</a:t>
            </a:r>
            <a:endParaRPr b="1" sz="1600">
              <a:latin typeface="Ubuntu"/>
              <a:ea typeface="Ubuntu"/>
              <a:cs typeface="Ubuntu"/>
              <a:sym typeface="Ubuntu"/>
            </a:endParaRPr>
          </a:p>
        </p:txBody>
      </p:sp>
      <p:sp>
        <p:nvSpPr>
          <p:cNvPr id="87" name="Google Shape;87;p16"/>
          <p:cNvSpPr txBox="1"/>
          <p:nvPr/>
        </p:nvSpPr>
        <p:spPr>
          <a:xfrm rot="-1422">
            <a:off x="-152400" y="771990"/>
            <a:ext cx="507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FF0000"/>
                </a:solidFill>
              </a:rPr>
              <a:t>Add an a</a:t>
            </a:r>
            <a:r>
              <a:rPr i="1" lang="en">
                <a:solidFill>
                  <a:srgbClr val="FF0000"/>
                </a:solidFill>
              </a:rPr>
              <a:t>erial photo of the school campus </a:t>
            </a:r>
            <a:endParaRPr i="1">
              <a:solidFill>
                <a:srgbClr val="FF0000"/>
              </a:solidFill>
            </a:endParaRPr>
          </a:p>
          <a:p>
            <a:pPr indent="0" lvl="0" marL="0" rtl="0" algn="ctr">
              <a:spcBef>
                <a:spcPts val="0"/>
              </a:spcBef>
              <a:spcAft>
                <a:spcPts val="0"/>
              </a:spcAft>
              <a:buNone/>
            </a:pPr>
            <a:r>
              <a:rPr i="1" lang="en">
                <a:solidFill>
                  <a:srgbClr val="FF0000"/>
                </a:solidFill>
              </a:rPr>
              <a:t>from Google Maps here.</a:t>
            </a:r>
            <a:endParaRPr i="1">
              <a:solidFill>
                <a:srgbClr val="FF0000"/>
              </a:solidFill>
            </a:endParaRPr>
          </a:p>
        </p:txBody>
      </p:sp>
      <p:cxnSp>
        <p:nvCxnSpPr>
          <p:cNvPr id="88" name="Google Shape;88;p16"/>
          <p:cNvCxnSpPr>
            <a:stCxn id="79" idx="1"/>
          </p:cNvCxnSpPr>
          <p:nvPr/>
        </p:nvCxnSpPr>
        <p:spPr>
          <a:xfrm rot="10800000">
            <a:off x="4716775" y="2372700"/>
            <a:ext cx="12819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89" name="Google Shape;89;p16"/>
          <p:cNvCxnSpPr>
            <a:stCxn id="83" idx="1"/>
          </p:cNvCxnSpPr>
          <p:nvPr/>
        </p:nvCxnSpPr>
        <p:spPr>
          <a:xfrm rot="10800000">
            <a:off x="4749775" y="4892400"/>
            <a:ext cx="1248900" cy="60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90" name="Google Shape;90;p16"/>
          <p:cNvCxnSpPr>
            <a:stCxn id="77" idx="1"/>
          </p:cNvCxnSpPr>
          <p:nvPr/>
        </p:nvCxnSpPr>
        <p:spPr>
          <a:xfrm rot="10800000">
            <a:off x="4420675" y="1109850"/>
            <a:ext cx="15780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91" name="Google Shape;91;p16"/>
          <p:cNvSpPr txBox="1"/>
          <p:nvPr/>
        </p:nvSpPr>
        <p:spPr>
          <a:xfrm>
            <a:off x="306200" y="1501775"/>
            <a:ext cx="44106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Directions:</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To use template, you will need to create your own copy.</a:t>
            </a:r>
            <a:endParaRPr sz="1200">
              <a:solidFill>
                <a:srgbClr val="FF0000"/>
              </a:solidFill>
            </a:endParaRPr>
          </a:p>
          <a:p>
            <a:pPr indent="-304800" lvl="1" marL="914400" rtl="0" algn="l">
              <a:spcBef>
                <a:spcPts val="0"/>
              </a:spcBef>
              <a:spcAft>
                <a:spcPts val="0"/>
              </a:spcAft>
              <a:buClr>
                <a:srgbClr val="FF0000"/>
              </a:buClr>
              <a:buSzPts val="1200"/>
              <a:buAutoNum type="alphaLcParenR"/>
            </a:pPr>
            <a:r>
              <a:rPr lang="en" sz="1200">
                <a:solidFill>
                  <a:srgbClr val="FF0000"/>
                </a:solidFill>
              </a:rPr>
              <a:t>To use as a Google Slide presentation: Click “File” &gt; “Make a Copy” </a:t>
            </a:r>
            <a:endParaRPr sz="1200">
              <a:solidFill>
                <a:srgbClr val="FF0000"/>
              </a:solidFill>
            </a:endParaRPr>
          </a:p>
          <a:p>
            <a:pPr indent="-304800" lvl="1" marL="914400" rtl="0" algn="l">
              <a:spcBef>
                <a:spcPts val="0"/>
              </a:spcBef>
              <a:spcAft>
                <a:spcPts val="0"/>
              </a:spcAft>
              <a:buClr>
                <a:srgbClr val="FF0000"/>
              </a:buClr>
              <a:buSzPts val="1200"/>
              <a:buAutoNum type="alphaLcParenR"/>
            </a:pPr>
            <a:r>
              <a:rPr lang="en" sz="1200">
                <a:solidFill>
                  <a:srgbClr val="FF0000"/>
                </a:solidFill>
              </a:rPr>
              <a:t>To Download as a PowerPoint presentation: Click “File” &gt; “Download” &gt; MS PowerPoint</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aerial image of school campus from Google Maps.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images (e.g., photos of the school grounds you have taken, </a:t>
            </a:r>
            <a:r>
              <a:rPr lang="en" sz="1200" u="sng">
                <a:solidFill>
                  <a:schemeClr val="accent5"/>
                </a:solidFill>
                <a:hlinkClick r:id="rId3">
                  <a:extLst>
                    <a:ext uri="{A12FA001-AC4F-418D-AE19-62706E023703}">
                      <ahyp:hlinkClr val="tx"/>
                    </a:ext>
                  </a:extLst>
                </a:hlinkClick>
              </a:rPr>
              <a:t>Augmented Reality Visualizer</a:t>
            </a:r>
            <a:r>
              <a:rPr lang="en" sz="1200">
                <a:solidFill>
                  <a:srgbClr val="FF0000"/>
                </a:solidFill>
              </a:rPr>
              <a:t> images you created, or images from Google Street View) that highlight the outdoor learning opportunities. Use lines, arrows, or numbers to point to or reference each location on the aerial photo of the campus.</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Add descriptive text for each outdoor learning opportunity. </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Use more than one slide if needed.</a:t>
            </a:r>
            <a:endParaRPr sz="1200">
              <a:solidFill>
                <a:srgbClr val="FF0000"/>
              </a:solidFill>
            </a:endParaRPr>
          </a:p>
          <a:p>
            <a:pPr indent="-304800" lvl="0" marL="457200" rtl="0" algn="l">
              <a:spcBef>
                <a:spcPts val="0"/>
              </a:spcBef>
              <a:spcAft>
                <a:spcPts val="0"/>
              </a:spcAft>
              <a:buClr>
                <a:srgbClr val="FF0000"/>
              </a:buClr>
              <a:buSzPts val="1200"/>
              <a:buAutoNum type="arabicParenR"/>
            </a:pPr>
            <a:r>
              <a:rPr lang="en" sz="1200">
                <a:solidFill>
                  <a:srgbClr val="FF0000"/>
                </a:solidFill>
              </a:rPr>
              <a:t>Remember to get feedback and incorporate suggestions from the school community.</a:t>
            </a:r>
            <a:endParaRPr sz="1200">
              <a:solidFill>
                <a:srgbClr val="FF0000"/>
              </a:solidFill>
            </a:endParaRPr>
          </a:p>
        </p:txBody>
      </p:sp>
      <p:cxnSp>
        <p:nvCxnSpPr>
          <p:cNvPr id="92" name="Google Shape;92;p16"/>
          <p:cNvCxnSpPr>
            <a:stCxn id="81" idx="1"/>
          </p:cNvCxnSpPr>
          <p:nvPr/>
        </p:nvCxnSpPr>
        <p:spPr>
          <a:xfrm rot="10800000">
            <a:off x="4629175" y="3635550"/>
            <a:ext cx="1369500" cy="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93" name="Google Shape;93;p16"/>
          <p:cNvSpPr txBox="1"/>
          <p:nvPr/>
        </p:nvSpPr>
        <p:spPr>
          <a:xfrm>
            <a:off x="5992550" y="161475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4" name="Google Shape;94;p16"/>
          <p:cNvSpPr txBox="1"/>
          <p:nvPr/>
        </p:nvSpPr>
        <p:spPr>
          <a:xfrm>
            <a:off x="230000" y="5431125"/>
            <a:ext cx="1365900" cy="1107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5" name="Google Shape;95;p16"/>
          <p:cNvSpPr txBox="1"/>
          <p:nvPr/>
        </p:nvSpPr>
        <p:spPr>
          <a:xfrm>
            <a:off x="5992550" y="414040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6" name="Google Shape;96;p16"/>
          <p:cNvSpPr txBox="1"/>
          <p:nvPr/>
        </p:nvSpPr>
        <p:spPr>
          <a:xfrm>
            <a:off x="5992550" y="2877575"/>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7" name="Google Shape;97;p16"/>
          <p:cNvSpPr txBox="1"/>
          <p:nvPr/>
        </p:nvSpPr>
        <p:spPr>
          <a:xfrm>
            <a:off x="5992550" y="5403225"/>
            <a:ext cx="1365900" cy="1386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a:t>
            </a:r>
            <a:r>
              <a:rPr lang="en" sz="600">
                <a:solidFill>
                  <a:srgbClr val="FF0000"/>
                </a:solidFill>
              </a:rPr>
              <a:t>Image Source</a:t>
            </a:r>
            <a:r>
              <a:rPr lang="en" sz="600">
                <a:solidFill>
                  <a:srgbClr val="666666"/>
                </a:solidFill>
              </a:rPr>
              <a:t>]</a:t>
            </a:r>
            <a:endParaRPr sz="600">
              <a:solidFill>
                <a:srgbClr val="666666"/>
              </a:solidFill>
            </a:endParaRPr>
          </a:p>
        </p:txBody>
      </p:sp>
      <p:sp>
        <p:nvSpPr>
          <p:cNvPr id="98" name="Google Shape;98;p16"/>
          <p:cNvSpPr txBox="1"/>
          <p:nvPr/>
        </p:nvSpPr>
        <p:spPr>
          <a:xfrm>
            <a:off x="4854025" y="952425"/>
            <a:ext cx="398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0000"/>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7"/>
          <p:cNvPicPr preferRelativeResize="0"/>
          <p:nvPr/>
        </p:nvPicPr>
        <p:blipFill>
          <a:blip r:embed="rId3">
            <a:alphaModFix/>
          </a:blip>
          <a:stretch>
            <a:fillRect/>
          </a:stretch>
        </p:blipFill>
        <p:spPr>
          <a:xfrm>
            <a:off x="242200" y="608875"/>
            <a:ext cx="4786400" cy="4786400"/>
          </a:xfrm>
          <a:prstGeom prst="rect">
            <a:avLst/>
          </a:prstGeom>
          <a:noFill/>
          <a:ln>
            <a:noFill/>
          </a:ln>
        </p:spPr>
      </p:pic>
      <p:sp>
        <p:nvSpPr>
          <p:cNvPr id="104" name="Google Shape;104;p17"/>
          <p:cNvSpPr txBox="1"/>
          <p:nvPr/>
        </p:nvSpPr>
        <p:spPr>
          <a:xfrm>
            <a:off x="7702850" y="4401426"/>
            <a:ext cx="1164309" cy="73887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#6</a:t>
            </a:r>
            <a:endParaRPr b="1" sz="600"/>
          </a:p>
          <a:p>
            <a:pPr indent="0" lvl="0" marL="0" rtl="0" algn="l">
              <a:spcBef>
                <a:spcPts val="0"/>
              </a:spcBef>
              <a:spcAft>
                <a:spcPts val="0"/>
              </a:spcAft>
              <a:buNone/>
            </a:pPr>
            <a:r>
              <a:rPr lang="en" sz="600"/>
              <a:t>Set up stumps or bucket seating in semicircle on grass for 10 students. Take advantage of shade from existing trees.</a:t>
            </a:r>
            <a:endParaRPr sz="600"/>
          </a:p>
        </p:txBody>
      </p:sp>
      <p:sp>
        <p:nvSpPr>
          <p:cNvPr id="105" name="Google Shape;105;p17"/>
          <p:cNvSpPr txBox="1"/>
          <p:nvPr/>
        </p:nvSpPr>
        <p:spPr>
          <a:xfrm>
            <a:off x="7702851" y="612913"/>
            <a:ext cx="116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#1</a:t>
            </a:r>
            <a:endParaRPr b="1" sz="600"/>
          </a:p>
          <a:p>
            <a:pPr indent="0" lvl="0" marL="0" rtl="0" algn="l">
              <a:spcBef>
                <a:spcPts val="0"/>
              </a:spcBef>
              <a:spcAft>
                <a:spcPts val="0"/>
              </a:spcAft>
              <a:buNone/>
            </a:pPr>
            <a:r>
              <a:rPr lang="en" sz="600"/>
              <a:t>Access to classroom for supplies. Add noise buffer or visual screening with plants along northern edge of campus if needed.</a:t>
            </a:r>
            <a:endParaRPr sz="600"/>
          </a:p>
        </p:txBody>
      </p:sp>
      <p:sp>
        <p:nvSpPr>
          <p:cNvPr id="106" name="Google Shape;106;p17"/>
          <p:cNvSpPr txBox="1"/>
          <p:nvPr/>
        </p:nvSpPr>
        <p:spPr>
          <a:xfrm>
            <a:off x="7702850" y="3138568"/>
            <a:ext cx="1164309" cy="55408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opportunity #5</a:t>
            </a:r>
            <a:endParaRPr b="1" sz="600"/>
          </a:p>
          <a:p>
            <a:pPr indent="0" lvl="0" marL="0" rtl="0" algn="l">
              <a:spcBef>
                <a:spcPts val="0"/>
              </a:spcBef>
              <a:spcAft>
                <a:spcPts val="0"/>
              </a:spcAft>
              <a:buNone/>
            </a:pPr>
            <a:r>
              <a:rPr lang="en" sz="600"/>
              <a:t>Utilize shade from tree or add tent/shade canopy with bucket seating.  </a:t>
            </a:r>
            <a:endParaRPr sz="600"/>
          </a:p>
        </p:txBody>
      </p:sp>
      <p:cxnSp>
        <p:nvCxnSpPr>
          <p:cNvPr id="107" name="Google Shape;107;p17"/>
          <p:cNvCxnSpPr>
            <a:stCxn id="108" idx="1"/>
          </p:cNvCxnSpPr>
          <p:nvPr/>
        </p:nvCxnSpPr>
        <p:spPr>
          <a:xfrm flipH="1">
            <a:off x="2772170" y="1109814"/>
            <a:ext cx="3226500" cy="2295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09" name="Google Shape;109;p17"/>
          <p:cNvCxnSpPr>
            <a:stCxn id="110" idx="1"/>
          </p:cNvCxnSpPr>
          <p:nvPr/>
        </p:nvCxnSpPr>
        <p:spPr>
          <a:xfrm rot="10800000">
            <a:off x="3813170" y="1920260"/>
            <a:ext cx="2185500" cy="4524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1" name="Google Shape;111;p17"/>
          <p:cNvCxnSpPr>
            <a:stCxn id="112" idx="1"/>
          </p:cNvCxnSpPr>
          <p:nvPr/>
        </p:nvCxnSpPr>
        <p:spPr>
          <a:xfrm flipH="1">
            <a:off x="4309370" y="3635509"/>
            <a:ext cx="1689300" cy="156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sp>
        <p:nvSpPr>
          <p:cNvPr id="113" name="Google Shape;113;p17"/>
          <p:cNvSpPr txBox="1"/>
          <p:nvPr/>
        </p:nvSpPr>
        <p:spPr>
          <a:xfrm>
            <a:off x="7702850" y="1875750"/>
            <a:ext cx="13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Classroom opportunities #2, 3, </a:t>
            </a:r>
            <a:r>
              <a:rPr b="1" lang="en" sz="600"/>
              <a:t>4</a:t>
            </a:r>
            <a:endParaRPr b="1" sz="600"/>
          </a:p>
          <a:p>
            <a:pPr indent="0" lvl="0" marL="0" rtl="0" algn="l">
              <a:spcBef>
                <a:spcPts val="0"/>
              </a:spcBef>
              <a:spcAft>
                <a:spcPts val="0"/>
              </a:spcAft>
              <a:buNone/>
            </a:pPr>
            <a:r>
              <a:rPr lang="en" sz="600"/>
              <a:t>Access to classroom, set </a:t>
            </a:r>
            <a:endParaRPr sz="600"/>
          </a:p>
          <a:p>
            <a:pPr indent="0" lvl="0" marL="0" rtl="0" algn="l">
              <a:spcBef>
                <a:spcPts val="0"/>
              </a:spcBef>
              <a:spcAft>
                <a:spcPts val="0"/>
              </a:spcAft>
              <a:buNone/>
            </a:pPr>
            <a:r>
              <a:rPr lang="en" sz="600"/>
              <a:t>up seating in semicircle for </a:t>
            </a:r>
            <a:endParaRPr sz="600"/>
          </a:p>
          <a:p>
            <a:pPr indent="0" lvl="0" marL="0" rtl="0" algn="l">
              <a:spcBef>
                <a:spcPts val="0"/>
              </a:spcBef>
              <a:spcAft>
                <a:spcPts val="0"/>
              </a:spcAft>
              <a:buNone/>
            </a:pPr>
            <a:r>
              <a:rPr lang="en" sz="600"/>
              <a:t>10 students each. Use shade </a:t>
            </a:r>
            <a:endParaRPr sz="600"/>
          </a:p>
          <a:p>
            <a:pPr indent="0" lvl="0" marL="0" rtl="0" algn="l">
              <a:spcBef>
                <a:spcPts val="0"/>
              </a:spcBef>
              <a:spcAft>
                <a:spcPts val="0"/>
              </a:spcAft>
              <a:buNone/>
            </a:pPr>
            <a:r>
              <a:rPr lang="en" sz="600"/>
              <a:t>from building or add tent if needed.</a:t>
            </a:r>
            <a:endParaRPr sz="600"/>
          </a:p>
        </p:txBody>
      </p:sp>
      <p:cxnSp>
        <p:nvCxnSpPr>
          <p:cNvPr id="114" name="Google Shape;114;p17"/>
          <p:cNvCxnSpPr>
            <a:stCxn id="110" idx="1"/>
          </p:cNvCxnSpPr>
          <p:nvPr/>
        </p:nvCxnSpPr>
        <p:spPr>
          <a:xfrm rot="10800000">
            <a:off x="3800870" y="2307560"/>
            <a:ext cx="2197800" cy="651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5" name="Google Shape;115;p17"/>
          <p:cNvCxnSpPr>
            <a:stCxn id="110" idx="1"/>
          </p:cNvCxnSpPr>
          <p:nvPr/>
        </p:nvCxnSpPr>
        <p:spPr>
          <a:xfrm flipH="1">
            <a:off x="2542070" y="2372660"/>
            <a:ext cx="3456600" cy="8184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cxnSp>
        <p:nvCxnSpPr>
          <p:cNvPr id="116" name="Google Shape;116;p17"/>
          <p:cNvCxnSpPr>
            <a:stCxn id="117" idx="1"/>
          </p:cNvCxnSpPr>
          <p:nvPr/>
        </p:nvCxnSpPr>
        <p:spPr>
          <a:xfrm rot="10800000">
            <a:off x="1125770" y="4619656"/>
            <a:ext cx="4872900" cy="278700"/>
          </a:xfrm>
          <a:prstGeom prst="straightConnector1">
            <a:avLst/>
          </a:prstGeom>
          <a:noFill/>
          <a:ln cap="flat" cmpd="sng" w="19050">
            <a:solidFill>
              <a:srgbClr val="FFFFFF"/>
            </a:solidFill>
            <a:prstDash val="solid"/>
            <a:round/>
            <a:headEnd len="med" w="med" type="none"/>
            <a:tailEnd len="med" w="med" type="none"/>
          </a:ln>
          <a:effectLst>
            <a:outerShdw blurRad="57150" rotWithShape="0" algn="bl" dir="5400000" dist="19050">
              <a:srgbClr val="000000"/>
            </a:outerShdw>
          </a:effectLst>
        </p:spPr>
      </p:cxnSp>
      <p:pic>
        <p:nvPicPr>
          <p:cNvPr id="108" name="Google Shape;108;p17"/>
          <p:cNvPicPr preferRelativeResize="0"/>
          <p:nvPr/>
        </p:nvPicPr>
        <p:blipFill rotWithShape="1">
          <a:blip r:embed="rId4">
            <a:alphaModFix/>
          </a:blip>
          <a:srcRect b="3119" l="0" r="3232" t="0"/>
          <a:stretch/>
        </p:blipFill>
        <p:spPr>
          <a:xfrm>
            <a:off x="5998670" y="612894"/>
            <a:ext cx="1695635" cy="993840"/>
          </a:xfrm>
          <a:prstGeom prst="rect">
            <a:avLst/>
          </a:prstGeom>
          <a:noFill/>
          <a:ln>
            <a:noFill/>
          </a:ln>
        </p:spPr>
      </p:pic>
      <p:pic>
        <p:nvPicPr>
          <p:cNvPr id="112" name="Google Shape;112;p17"/>
          <p:cNvPicPr preferRelativeResize="0"/>
          <p:nvPr/>
        </p:nvPicPr>
        <p:blipFill rotWithShape="1">
          <a:blip r:embed="rId5">
            <a:alphaModFix/>
          </a:blip>
          <a:srcRect b="621" l="0" r="3222" t="7979"/>
          <a:stretch/>
        </p:blipFill>
        <p:spPr>
          <a:xfrm>
            <a:off x="5998670" y="3138588"/>
            <a:ext cx="1695634" cy="993842"/>
          </a:xfrm>
          <a:prstGeom prst="rect">
            <a:avLst/>
          </a:prstGeom>
          <a:noFill/>
          <a:ln>
            <a:noFill/>
          </a:ln>
        </p:spPr>
      </p:pic>
      <p:pic>
        <p:nvPicPr>
          <p:cNvPr id="117" name="Google Shape;117;p17"/>
          <p:cNvPicPr preferRelativeResize="0"/>
          <p:nvPr/>
        </p:nvPicPr>
        <p:blipFill rotWithShape="1">
          <a:blip r:embed="rId6">
            <a:alphaModFix/>
          </a:blip>
          <a:srcRect b="5196" l="21084" r="2550" t="7611"/>
          <a:stretch/>
        </p:blipFill>
        <p:spPr>
          <a:xfrm>
            <a:off x="5998670" y="4401436"/>
            <a:ext cx="1695635" cy="993840"/>
          </a:xfrm>
          <a:prstGeom prst="rect">
            <a:avLst/>
          </a:prstGeom>
          <a:noFill/>
          <a:ln>
            <a:noFill/>
          </a:ln>
        </p:spPr>
      </p:pic>
      <p:pic>
        <p:nvPicPr>
          <p:cNvPr id="110" name="Google Shape;110;p17"/>
          <p:cNvPicPr preferRelativeResize="0"/>
          <p:nvPr/>
        </p:nvPicPr>
        <p:blipFill rotWithShape="1">
          <a:blip r:embed="rId7">
            <a:alphaModFix/>
          </a:blip>
          <a:srcRect b="17736" l="11615" r="16327" t="0"/>
          <a:stretch/>
        </p:blipFill>
        <p:spPr>
          <a:xfrm>
            <a:off x="5998670" y="1875740"/>
            <a:ext cx="1695633" cy="993841"/>
          </a:xfrm>
          <a:prstGeom prst="rect">
            <a:avLst/>
          </a:prstGeom>
          <a:noFill/>
          <a:ln>
            <a:noFill/>
          </a:ln>
        </p:spPr>
      </p:pic>
      <p:sp>
        <p:nvSpPr>
          <p:cNvPr id="118" name="Google Shape;118;p17"/>
          <p:cNvSpPr txBox="1"/>
          <p:nvPr/>
        </p:nvSpPr>
        <p:spPr>
          <a:xfrm>
            <a:off x="242200" y="128725"/>
            <a:ext cx="8625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Ubuntu"/>
                <a:ea typeface="Ubuntu"/>
                <a:cs typeface="Ubuntu"/>
                <a:sym typeface="Ubuntu"/>
              </a:rPr>
              <a:t>ELEMENTARY SCHOOL  — Outdoor Learning Diagram</a:t>
            </a:r>
            <a:endParaRPr b="1" sz="1600">
              <a:latin typeface="Ubuntu"/>
              <a:ea typeface="Ubuntu"/>
              <a:cs typeface="Ubuntu"/>
              <a:sym typeface="Ubuntu"/>
            </a:endParaRPr>
          </a:p>
        </p:txBody>
      </p:sp>
      <p:sp>
        <p:nvSpPr>
          <p:cNvPr id="119" name="Google Shape;119;p17"/>
          <p:cNvSpPr txBox="1"/>
          <p:nvPr/>
        </p:nvSpPr>
        <p:spPr>
          <a:xfrm>
            <a:off x="5992550" y="161475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a:t>
            </a:r>
            <a:r>
              <a:rPr lang="en" sz="600">
                <a:solidFill>
                  <a:srgbClr val="666666"/>
                </a:solidFill>
              </a:rPr>
              <a:t>mage © </a:t>
            </a:r>
            <a:r>
              <a:rPr lang="en" sz="600">
                <a:solidFill>
                  <a:srgbClr val="666666"/>
                </a:solidFill>
              </a:rPr>
              <a:t>Google Street View</a:t>
            </a:r>
            <a:endParaRPr sz="600">
              <a:solidFill>
                <a:srgbClr val="666666"/>
              </a:solidFill>
            </a:endParaRPr>
          </a:p>
        </p:txBody>
      </p:sp>
      <p:sp>
        <p:nvSpPr>
          <p:cNvPr id="120" name="Google Shape;120;p17"/>
          <p:cNvSpPr txBox="1"/>
          <p:nvPr/>
        </p:nvSpPr>
        <p:spPr>
          <a:xfrm>
            <a:off x="230000" y="5431125"/>
            <a:ext cx="1365900" cy="1107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a:t>
            </a:r>
            <a:r>
              <a:rPr lang="en" sz="600">
                <a:solidFill>
                  <a:srgbClr val="666666"/>
                </a:solidFill>
              </a:rPr>
              <a:t>© </a:t>
            </a:r>
            <a:r>
              <a:rPr lang="en" sz="600">
                <a:solidFill>
                  <a:srgbClr val="666666"/>
                </a:solidFill>
              </a:rPr>
              <a:t>Google MyMaps</a:t>
            </a:r>
            <a:endParaRPr sz="600">
              <a:solidFill>
                <a:srgbClr val="666666"/>
              </a:solidFill>
            </a:endParaRPr>
          </a:p>
        </p:txBody>
      </p:sp>
      <p:sp>
        <p:nvSpPr>
          <p:cNvPr id="121" name="Google Shape;121;p17"/>
          <p:cNvSpPr txBox="1"/>
          <p:nvPr/>
        </p:nvSpPr>
        <p:spPr>
          <a:xfrm>
            <a:off x="5992550" y="4140400"/>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a:t>
            </a:r>
            <a:r>
              <a:rPr lang="en" sz="600">
                <a:solidFill>
                  <a:srgbClr val="666666"/>
                </a:solidFill>
              </a:rPr>
              <a:t>mage © </a:t>
            </a:r>
            <a:r>
              <a:rPr lang="en" sz="600">
                <a:solidFill>
                  <a:srgbClr val="666666"/>
                </a:solidFill>
              </a:rPr>
              <a:t>Google Street View</a:t>
            </a:r>
            <a:endParaRPr sz="600">
              <a:solidFill>
                <a:srgbClr val="666666"/>
              </a:solidFill>
            </a:endParaRPr>
          </a:p>
        </p:txBody>
      </p:sp>
      <p:sp>
        <p:nvSpPr>
          <p:cNvPr id="122" name="Google Shape;122;p17"/>
          <p:cNvSpPr txBox="1"/>
          <p:nvPr/>
        </p:nvSpPr>
        <p:spPr>
          <a:xfrm>
            <a:off x="5992550" y="2877575"/>
            <a:ext cx="1365900" cy="138600"/>
          </a:xfrm>
          <a:prstGeom prst="rect">
            <a:avLst/>
          </a:prstGeom>
          <a:noFill/>
          <a:ln>
            <a:noFill/>
          </a:ln>
        </p:spPr>
        <p:txBody>
          <a:bodyPr anchorCtr="0" anchor="t" bIns="18275" lIns="18275" spcFirstLastPara="1" rIns="18275" wrap="square" tIns="27425">
            <a:spAutoFit/>
          </a:bodyPr>
          <a:lstStyle/>
          <a:p>
            <a:pPr indent="0" lvl="0" marL="0" rtl="0" algn="l">
              <a:spcBef>
                <a:spcPts val="0"/>
              </a:spcBef>
              <a:spcAft>
                <a:spcPts val="0"/>
              </a:spcAft>
              <a:buNone/>
            </a:pPr>
            <a:r>
              <a:rPr lang="en" sz="600">
                <a:solidFill>
                  <a:srgbClr val="666666"/>
                </a:solidFill>
              </a:rPr>
              <a:t>Image </a:t>
            </a:r>
            <a:r>
              <a:rPr lang="en" sz="600">
                <a:solidFill>
                  <a:srgbClr val="666666"/>
                </a:solidFill>
              </a:rPr>
              <a:t>© </a:t>
            </a:r>
            <a:r>
              <a:rPr lang="en" sz="600">
                <a:solidFill>
                  <a:srgbClr val="666666"/>
                </a:solidFill>
              </a:rPr>
              <a:t>Green Schoolyards America</a:t>
            </a:r>
            <a:endParaRPr sz="600">
              <a:solidFill>
                <a:srgbClr val="666666"/>
              </a:solidFill>
            </a:endParaRPr>
          </a:p>
        </p:txBody>
      </p:sp>
      <p:sp>
        <p:nvSpPr>
          <p:cNvPr id="123" name="Google Shape;123;p17"/>
          <p:cNvSpPr txBox="1"/>
          <p:nvPr/>
        </p:nvSpPr>
        <p:spPr>
          <a:xfrm>
            <a:off x="5992550" y="5403225"/>
            <a:ext cx="1365900" cy="138600"/>
          </a:xfrm>
          <a:prstGeom prst="rect">
            <a:avLst/>
          </a:prstGeom>
          <a:noFill/>
          <a:ln>
            <a:noFill/>
          </a:ln>
        </p:spPr>
        <p:txBody>
          <a:bodyPr anchorCtr="0" anchor="b" bIns="18275" lIns="18275" spcFirstLastPara="1" rIns="18275" wrap="square" tIns="27425">
            <a:noAutofit/>
          </a:bodyPr>
          <a:lstStyle/>
          <a:p>
            <a:pPr indent="0" lvl="0" marL="0" rtl="0" algn="l">
              <a:spcBef>
                <a:spcPts val="0"/>
              </a:spcBef>
              <a:spcAft>
                <a:spcPts val="0"/>
              </a:spcAft>
              <a:buNone/>
            </a:pPr>
            <a:r>
              <a:rPr lang="en" sz="600">
                <a:solidFill>
                  <a:srgbClr val="666666"/>
                </a:solidFill>
              </a:rPr>
              <a:t>Image © Green Schoolyards America</a:t>
            </a:r>
            <a:endParaRPr sz="600">
              <a:solidFill>
                <a:srgbClr val="666666"/>
              </a:solidFill>
            </a:endParaRPr>
          </a:p>
        </p:txBody>
      </p:sp>
      <p:sp>
        <p:nvSpPr>
          <p:cNvPr id="124" name="Google Shape;124;p17"/>
          <p:cNvSpPr txBox="1"/>
          <p:nvPr/>
        </p:nvSpPr>
        <p:spPr>
          <a:xfrm rot="-2129438">
            <a:off x="1959652" y="2009485"/>
            <a:ext cx="5224694" cy="129289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0000"/>
                </a:solidFill>
              </a:rPr>
              <a:t>EXAMPLE</a:t>
            </a:r>
            <a:endParaRPr sz="72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